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69" r:id="rId2"/>
    <p:sldId id="273" r:id="rId3"/>
    <p:sldId id="274" r:id="rId4"/>
    <p:sldId id="276" r:id="rId5"/>
    <p:sldId id="277" r:id="rId6"/>
    <p:sldId id="278" r:id="rId7"/>
    <p:sldId id="279" r:id="rId8"/>
    <p:sldId id="270" r:id="rId9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EDCA"/>
    <a:srgbClr val="FFFFFF"/>
    <a:srgbClr val="3B3838"/>
    <a:srgbClr val="C5E0B4"/>
    <a:srgbClr val="253E7B"/>
    <a:srgbClr val="FDE6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728FA4-8342-46DA-A341-1160386D422B}" v="5" dt="2026-06-22T13:32:47.4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70" autoAdjust="0"/>
    <p:restoredTop sz="58838" autoAdjust="0"/>
  </p:normalViewPr>
  <p:slideViewPr>
    <p:cSldViewPr snapToGrid="0" snapToObjects="1">
      <p:cViewPr varScale="1">
        <p:scale>
          <a:sx n="53" d="100"/>
          <a:sy n="53" d="100"/>
        </p:scale>
        <p:origin x="2514" y="31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dolfo Duarte Pinto" userId="3c1d2390-f3e2-48ed-a692-c2bca7123a2a" providerId="ADAL" clId="{401C4E8A-1D46-4E05-A2F4-EC2C7EA68E13}"/>
    <pc:docChg chg="undo custSel modSld">
      <pc:chgData name="Rodolfo Duarte Pinto" userId="3c1d2390-f3e2-48ed-a692-c2bca7123a2a" providerId="ADAL" clId="{401C4E8A-1D46-4E05-A2F4-EC2C7EA68E13}" dt="2026-06-23T11:32:39.963" v="22" actId="1076"/>
      <pc:docMkLst>
        <pc:docMk/>
      </pc:docMkLst>
      <pc:sldChg chg="modSp mod">
        <pc:chgData name="Rodolfo Duarte Pinto" userId="3c1d2390-f3e2-48ed-a692-c2bca7123a2a" providerId="ADAL" clId="{401C4E8A-1D46-4E05-A2F4-EC2C7EA68E13}" dt="2026-06-23T11:32:39.963" v="22" actId="1076"/>
        <pc:sldMkLst>
          <pc:docMk/>
          <pc:sldMk cId="4036649999" sldId="273"/>
        </pc:sldMkLst>
        <pc:spChg chg="mod">
          <ac:chgData name="Rodolfo Duarte Pinto" userId="3c1d2390-f3e2-48ed-a692-c2bca7123a2a" providerId="ADAL" clId="{401C4E8A-1D46-4E05-A2F4-EC2C7EA68E13}" dt="2026-06-23T11:32:39.549" v="21" actId="1076"/>
          <ac:spMkLst>
            <pc:docMk/>
            <pc:sldMk cId="4036649999" sldId="273"/>
            <ac:spMk id="8" creationId="{303B12FA-2DAF-3864-5AF4-1CD8C1A1B258}"/>
          </ac:spMkLst>
        </pc:spChg>
        <pc:picChg chg="mod">
          <ac:chgData name="Rodolfo Duarte Pinto" userId="3c1d2390-f3e2-48ed-a692-c2bca7123a2a" providerId="ADAL" clId="{401C4E8A-1D46-4E05-A2F4-EC2C7EA68E13}" dt="2026-06-23T11:32:39.963" v="22" actId="1076"/>
          <ac:picMkLst>
            <pc:docMk/>
            <pc:sldMk cId="4036649999" sldId="273"/>
            <ac:picMk id="6" creationId="{16B32CED-6CA3-9542-9E05-E166409E7D36}"/>
          </ac:picMkLst>
        </pc:picChg>
      </pc:sldChg>
      <pc:sldChg chg="delSp modSp mod">
        <pc:chgData name="Rodolfo Duarte Pinto" userId="3c1d2390-f3e2-48ed-a692-c2bca7123a2a" providerId="ADAL" clId="{401C4E8A-1D46-4E05-A2F4-EC2C7EA68E13}" dt="2026-06-23T11:32:33.888" v="18" actId="1076"/>
        <pc:sldMkLst>
          <pc:docMk/>
          <pc:sldMk cId="1407682090" sldId="274"/>
        </pc:sldMkLst>
        <pc:spChg chg="mod">
          <ac:chgData name="Rodolfo Duarte Pinto" userId="3c1d2390-f3e2-48ed-a692-c2bca7123a2a" providerId="ADAL" clId="{401C4E8A-1D46-4E05-A2F4-EC2C7EA68E13}" dt="2026-06-23T11:32:33.510" v="17" actId="1076"/>
          <ac:spMkLst>
            <pc:docMk/>
            <pc:sldMk cId="1407682090" sldId="274"/>
            <ac:spMk id="8" creationId="{8FF29161-CBC3-EFC8-AD60-885C44FB27AD}"/>
          </ac:spMkLst>
        </pc:spChg>
        <pc:picChg chg="mod">
          <ac:chgData name="Rodolfo Duarte Pinto" userId="3c1d2390-f3e2-48ed-a692-c2bca7123a2a" providerId="ADAL" clId="{401C4E8A-1D46-4E05-A2F4-EC2C7EA68E13}" dt="2026-06-23T11:32:33.888" v="18" actId="1076"/>
          <ac:picMkLst>
            <pc:docMk/>
            <pc:sldMk cId="1407682090" sldId="274"/>
            <ac:picMk id="6" creationId="{0520C6C0-A746-A4C6-5C84-BA81A6D3B554}"/>
          </ac:picMkLst>
        </pc:picChg>
        <pc:cxnChg chg="del">
          <ac:chgData name="Rodolfo Duarte Pinto" userId="3c1d2390-f3e2-48ed-a692-c2bca7123a2a" providerId="ADAL" clId="{401C4E8A-1D46-4E05-A2F4-EC2C7EA68E13}" dt="2026-06-22T13:29:48.721" v="0" actId="478"/>
          <ac:cxnSpMkLst>
            <pc:docMk/>
            <pc:sldMk cId="1407682090" sldId="274"/>
            <ac:cxnSpMk id="2" creationId="{8EEA3515-F633-FF40-ABA5-091C803B864D}"/>
          </ac:cxnSpMkLst>
        </pc:cxnChg>
      </pc:sldChg>
      <pc:sldChg chg="delSp mod">
        <pc:chgData name="Rodolfo Duarte Pinto" userId="3c1d2390-f3e2-48ed-a692-c2bca7123a2a" providerId="ADAL" clId="{401C4E8A-1D46-4E05-A2F4-EC2C7EA68E13}" dt="2026-06-22T13:29:52.648" v="1" actId="478"/>
        <pc:sldMkLst>
          <pc:docMk/>
          <pc:sldMk cId="440259948" sldId="276"/>
        </pc:sldMkLst>
        <pc:cxnChg chg="del">
          <ac:chgData name="Rodolfo Duarte Pinto" userId="3c1d2390-f3e2-48ed-a692-c2bca7123a2a" providerId="ADAL" clId="{401C4E8A-1D46-4E05-A2F4-EC2C7EA68E13}" dt="2026-06-22T13:29:52.648" v="1" actId="478"/>
          <ac:cxnSpMkLst>
            <pc:docMk/>
            <pc:sldMk cId="440259948" sldId="276"/>
            <ac:cxnSpMk id="2" creationId="{CF430DDD-BD05-DD19-0EE1-87B9E1093AA5}"/>
          </ac:cxnSpMkLst>
        </pc:cxnChg>
      </pc:sldChg>
      <pc:sldChg chg="delSp modSp mod">
        <pc:chgData name="Rodolfo Duarte Pinto" userId="3c1d2390-f3e2-48ed-a692-c2bca7123a2a" providerId="ADAL" clId="{401C4E8A-1D46-4E05-A2F4-EC2C7EA68E13}" dt="2026-06-22T13:32:01.348" v="11" actId="478"/>
        <pc:sldMkLst>
          <pc:docMk/>
          <pc:sldMk cId="2225273689" sldId="277"/>
        </pc:sldMkLst>
        <pc:spChg chg="mod">
          <ac:chgData name="Rodolfo Duarte Pinto" userId="3c1d2390-f3e2-48ed-a692-c2bca7123a2a" providerId="ADAL" clId="{401C4E8A-1D46-4E05-A2F4-EC2C7EA68E13}" dt="2026-06-22T13:31:06.741" v="8" actId="20577"/>
          <ac:spMkLst>
            <pc:docMk/>
            <pc:sldMk cId="2225273689" sldId="277"/>
            <ac:spMk id="8" creationId="{6D5F3681-B155-2757-B129-A55B8AAE6191}"/>
          </ac:spMkLst>
        </pc:spChg>
        <pc:cxnChg chg="del">
          <ac:chgData name="Rodolfo Duarte Pinto" userId="3c1d2390-f3e2-48ed-a692-c2bca7123a2a" providerId="ADAL" clId="{401C4E8A-1D46-4E05-A2F4-EC2C7EA68E13}" dt="2026-06-22T13:32:01.348" v="11" actId="478"/>
          <ac:cxnSpMkLst>
            <pc:docMk/>
            <pc:sldMk cId="2225273689" sldId="277"/>
            <ac:cxnSpMk id="2" creationId="{EE2EC1A3-6FD3-0F8D-66BB-9057CE0B7569}"/>
          </ac:cxnSpMkLst>
        </pc:cxnChg>
      </pc:sldChg>
      <pc:sldChg chg="delSp mod modNotesTx">
        <pc:chgData name="Rodolfo Duarte Pinto" userId="3c1d2390-f3e2-48ed-a692-c2bca7123a2a" providerId="ADAL" clId="{401C4E8A-1D46-4E05-A2F4-EC2C7EA68E13}" dt="2026-06-22T13:32:05.985" v="12" actId="478"/>
        <pc:sldMkLst>
          <pc:docMk/>
          <pc:sldMk cId="1115576428" sldId="278"/>
        </pc:sldMkLst>
        <pc:cxnChg chg="del">
          <ac:chgData name="Rodolfo Duarte Pinto" userId="3c1d2390-f3e2-48ed-a692-c2bca7123a2a" providerId="ADAL" clId="{401C4E8A-1D46-4E05-A2F4-EC2C7EA68E13}" dt="2026-06-22T13:32:05.985" v="12" actId="478"/>
          <ac:cxnSpMkLst>
            <pc:docMk/>
            <pc:sldMk cId="1115576428" sldId="278"/>
            <ac:cxnSpMk id="2" creationId="{C0AA841B-99FA-EABA-AB02-26B1DE4E1F18}"/>
          </ac:cxnSpMkLst>
        </pc:cxnChg>
      </pc:sldChg>
      <pc:sldChg chg="delSp modSp mod">
        <pc:chgData name="Rodolfo Duarte Pinto" userId="3c1d2390-f3e2-48ed-a692-c2bca7123a2a" providerId="ADAL" clId="{401C4E8A-1D46-4E05-A2F4-EC2C7EA68E13}" dt="2026-06-22T13:34:58.547" v="14" actId="478"/>
        <pc:sldMkLst>
          <pc:docMk/>
          <pc:sldMk cId="1083125950" sldId="279"/>
        </pc:sldMkLst>
        <pc:spChg chg="mod">
          <ac:chgData name="Rodolfo Duarte Pinto" userId="3c1d2390-f3e2-48ed-a692-c2bca7123a2a" providerId="ADAL" clId="{401C4E8A-1D46-4E05-A2F4-EC2C7EA68E13}" dt="2026-06-22T13:32:33.716" v="13"/>
          <ac:spMkLst>
            <pc:docMk/>
            <pc:sldMk cId="1083125950" sldId="279"/>
            <ac:spMk id="8" creationId="{C76DECAB-F67C-A2E7-EAC8-F4E1E95B5E5D}"/>
          </ac:spMkLst>
        </pc:spChg>
        <pc:cxnChg chg="del">
          <ac:chgData name="Rodolfo Duarte Pinto" userId="3c1d2390-f3e2-48ed-a692-c2bca7123a2a" providerId="ADAL" clId="{401C4E8A-1D46-4E05-A2F4-EC2C7EA68E13}" dt="2026-06-22T13:34:58.547" v="14" actId="478"/>
          <ac:cxnSpMkLst>
            <pc:docMk/>
            <pc:sldMk cId="1083125950" sldId="279"/>
            <ac:cxnSpMk id="2" creationId="{3719C91C-B024-47C3-F155-D4FE32F5896D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9907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-228600" y="1524000"/>
            <a:ext cx="7315200" cy="4114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>
          <a:xfrm>
            <a:off x="685800" y="5867400"/>
            <a:ext cx="5486400" cy="4800600"/>
          </a:xfrm>
          <a:prstGeom prst="rect">
            <a:avLst/>
          </a:prstGeom>
        </p:spPr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380190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EC1D22-B258-2636-E931-438293895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7FAB4B-6D55-7D3F-493D-EDBA837D05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201A93-F2E5-BF83-8236-9F0B7A7159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="1" dirty="0"/>
              <a:t>Objetivo:</a:t>
            </a:r>
            <a:br>
              <a:rPr lang="pt-PT" dirty="0"/>
            </a:br>
            <a:r>
              <a:rPr lang="pt-PT" dirty="0"/>
              <a:t>Introduzir o conceito de </a:t>
            </a:r>
            <a:r>
              <a:rPr lang="pt-PT" dirty="0" err="1"/>
              <a:t>loop</a:t>
            </a:r>
            <a:r>
              <a:rPr lang="pt-PT" dirty="0"/>
              <a:t> como repetição de uma ação ou de uma pequena sequência de ações.</a:t>
            </a:r>
          </a:p>
          <a:p>
            <a:r>
              <a:rPr lang="pt-PT" b="1" dirty="0"/>
              <a:t>Fala sugerida:</a:t>
            </a:r>
            <a:br>
              <a:rPr lang="pt-PT" dirty="0"/>
            </a:br>
            <a:r>
              <a:rPr lang="pt-PT" dirty="0"/>
              <a:t>“Hoje vamos aprender uma ideia nova: o </a:t>
            </a:r>
            <a:r>
              <a:rPr lang="pt-PT" dirty="0" err="1"/>
              <a:t>loop</a:t>
            </a:r>
            <a:r>
              <a:rPr lang="pt-PT" dirty="0"/>
              <a:t>. Um </a:t>
            </a:r>
            <a:r>
              <a:rPr lang="pt-PT" dirty="0" err="1"/>
              <a:t>loop</a:t>
            </a:r>
            <a:r>
              <a:rPr lang="pt-PT" dirty="0"/>
              <a:t> acontece quando fazemos a mesma ação mais do que uma vez. Podemos bater palmas, saltar, bater palmas outra vez… Quando uma ação se repete, estamos a fazer um </a:t>
            </a:r>
            <a:r>
              <a:rPr lang="pt-PT" dirty="0" err="1"/>
              <a:t>loop</a:t>
            </a:r>
            <a:r>
              <a:rPr lang="pt-PT" dirty="0"/>
              <a:t>.”</a:t>
            </a:r>
          </a:p>
          <a:p>
            <a:r>
              <a:rPr lang="pt-PT" b="1" dirty="0"/>
              <a:t>Perguntas para as crianças:</a:t>
            </a:r>
            <a:br>
              <a:rPr lang="pt-PT" dirty="0"/>
            </a:br>
            <a:r>
              <a:rPr lang="pt-PT" dirty="0"/>
              <a:t>“O que vemos nestes cartões?”</a:t>
            </a:r>
            <a:br>
              <a:rPr lang="pt-PT" dirty="0"/>
            </a:br>
            <a:r>
              <a:rPr lang="pt-PT" dirty="0"/>
              <a:t>“Que gestos aparecem?”</a:t>
            </a:r>
            <a:br>
              <a:rPr lang="pt-PT" dirty="0"/>
            </a:br>
            <a:r>
              <a:rPr lang="pt-PT" dirty="0"/>
              <a:t>“Há alguma coisa que podemos repetir?”</a:t>
            </a:r>
            <a:br>
              <a:rPr lang="pt-PT" dirty="0"/>
            </a:br>
            <a:r>
              <a:rPr lang="pt-PT" dirty="0"/>
              <a:t>“Já fizeram uma ação muitas vezes seguidas?”</a:t>
            </a:r>
          </a:p>
          <a:p>
            <a:r>
              <a:rPr lang="pt-PT" b="1" dirty="0"/>
              <a:t>Orientação:</a:t>
            </a:r>
            <a:br>
              <a:rPr lang="pt-PT" dirty="0"/>
            </a:br>
            <a:r>
              <a:rPr lang="pt-PT" dirty="0"/>
              <a:t>Partir da imagem e dos cartões visuais, evitando explicações abstratas. Pedir às crianças que identifiquem os gestos representados e associem o </a:t>
            </a:r>
            <a:r>
              <a:rPr lang="pt-PT" dirty="0" err="1"/>
              <a:t>loop</a:t>
            </a:r>
            <a:r>
              <a:rPr lang="pt-PT" dirty="0"/>
              <a:t> à ideia de repetir uma ação. Pode começar-se com uma demonstração simples: bater uma palma, depois repetir várias vezes.</a:t>
            </a:r>
          </a:p>
          <a:p>
            <a:r>
              <a:rPr lang="pt-PT" b="1" dirty="0"/>
              <a:t>Ideia-chave:</a:t>
            </a:r>
            <a:br>
              <a:rPr lang="pt-PT" dirty="0"/>
            </a:br>
            <a:r>
              <a:rPr lang="pt-PT" dirty="0"/>
              <a:t>Um </a:t>
            </a:r>
            <a:r>
              <a:rPr lang="pt-PT" dirty="0" err="1"/>
              <a:t>loop</a:t>
            </a:r>
            <a:r>
              <a:rPr lang="pt-PT" dirty="0"/>
              <a:t> é uma repetição.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3FDFF5-F908-88AC-1500-983D971582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412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9ADDA9-9466-C090-A1DF-009D14AC5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E5EFF0-63E0-77A8-28A9-F13428EC90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BFA5F2-C8C9-2E4C-5FE0-13B6715B19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="1" dirty="0"/>
              <a:t>Objetivo:</a:t>
            </a:r>
            <a:br>
              <a:rPr lang="pt-PT" dirty="0"/>
            </a:br>
            <a:r>
              <a:rPr lang="pt-PT" dirty="0"/>
              <a:t>Mostrar que uma mesma ação pode ser repetida várias vezes de forma organizada.</a:t>
            </a:r>
          </a:p>
          <a:p>
            <a:r>
              <a:rPr lang="pt-PT" b="1" dirty="0"/>
              <a:t>Fala sugerida:</a:t>
            </a:r>
            <a:br>
              <a:rPr lang="pt-PT" dirty="0"/>
            </a:br>
            <a:r>
              <a:rPr lang="pt-PT" dirty="0"/>
              <a:t>“Agora vemos um menino a bater palmas. Reparem: a ação é sempre a mesma. Ele bate palmas, depois bate palmas outra vez, e depois mais uma vez. Isto é uma repetição.”</a:t>
            </a:r>
          </a:p>
          <a:p>
            <a:r>
              <a:rPr lang="pt-PT" b="1" dirty="0"/>
              <a:t>Perguntas para as crianças:</a:t>
            </a:r>
            <a:br>
              <a:rPr lang="pt-PT" dirty="0"/>
            </a:br>
            <a:r>
              <a:rPr lang="pt-PT" dirty="0"/>
              <a:t>“O que está o menino a fazer?”</a:t>
            </a:r>
            <a:br>
              <a:rPr lang="pt-PT" dirty="0"/>
            </a:br>
            <a:r>
              <a:rPr lang="pt-PT" dirty="0"/>
              <a:t>“A ação muda ou é sempre igual?”</a:t>
            </a:r>
            <a:br>
              <a:rPr lang="pt-PT" dirty="0"/>
            </a:br>
            <a:r>
              <a:rPr lang="pt-PT" dirty="0"/>
              <a:t>“Quantas vezes vemos a ação repetir?”</a:t>
            </a:r>
            <a:br>
              <a:rPr lang="pt-PT" dirty="0"/>
            </a:br>
            <a:r>
              <a:rPr lang="pt-PT" dirty="0"/>
              <a:t>“Conseguem bater palmas comigo?”</a:t>
            </a:r>
          </a:p>
          <a:p>
            <a:r>
              <a:rPr lang="pt-PT" b="1" dirty="0"/>
              <a:t>Orientação:</a:t>
            </a:r>
            <a:br>
              <a:rPr lang="pt-PT" dirty="0"/>
            </a:br>
            <a:r>
              <a:rPr lang="pt-PT" dirty="0"/>
              <a:t>Demonstrar primeiro, batendo palmas lentamente. Depois, pedir às crianças que repitam a ação em conjunto. O foco deve estar na correspondência entre a imagem e o gesto corporal: ver a ação, reconhecer a ação e executá-la.</a:t>
            </a:r>
          </a:p>
          <a:p>
            <a:r>
              <a:rPr lang="pt-PT" b="1" dirty="0"/>
              <a:t>Ideia-chave:</a:t>
            </a:r>
            <a:br>
              <a:rPr lang="pt-PT" dirty="0"/>
            </a:br>
            <a:r>
              <a:rPr lang="pt-PT" dirty="0"/>
              <a:t>Podemos repetir a mesma ação várias vezes.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1DB7C1-C67E-82AF-6387-980643233D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098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D2DDB-97E6-AF41-FE0C-C2F2AFAD5D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1DB8FA-2DFF-B427-2326-312A1FEDAF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079A4B-64F4-AEA8-883E-B9DA418BE3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="1" dirty="0"/>
              <a:t>Objetivo:</a:t>
            </a:r>
            <a:br>
              <a:rPr lang="pt-PT" dirty="0"/>
            </a:br>
            <a:r>
              <a:rPr lang="pt-PT" dirty="0"/>
              <a:t>Transferir a ideia de repetição para outra ação corporal: saltar.</a:t>
            </a:r>
          </a:p>
          <a:p>
            <a:r>
              <a:rPr lang="pt-PT" b="1" dirty="0"/>
              <a:t>Fala sugerida:</a:t>
            </a:r>
            <a:br>
              <a:rPr lang="pt-PT" dirty="0"/>
            </a:br>
            <a:r>
              <a:rPr lang="pt-PT" dirty="0"/>
              <a:t>“Agora a ação é diferente. O menino está a saltar. Aqui vemos o mesmo gesto duas vezes. Quando fazemos o mesmo salto mais do que uma vez, estamos a repetir.”</a:t>
            </a:r>
          </a:p>
          <a:p>
            <a:r>
              <a:rPr lang="pt-PT" b="1" dirty="0"/>
              <a:t>Perguntas para as crianças:</a:t>
            </a:r>
            <a:br>
              <a:rPr lang="pt-PT" dirty="0"/>
            </a:br>
            <a:r>
              <a:rPr lang="pt-PT" dirty="0"/>
              <a:t>“O que está o menino a fazer?”</a:t>
            </a:r>
            <a:br>
              <a:rPr lang="pt-PT" dirty="0"/>
            </a:br>
            <a:r>
              <a:rPr lang="pt-PT" dirty="0"/>
              <a:t>“Os dois cartões mostram o mesmo gesto?”</a:t>
            </a:r>
            <a:br>
              <a:rPr lang="pt-PT" dirty="0"/>
            </a:br>
            <a:r>
              <a:rPr lang="pt-PT" dirty="0"/>
              <a:t>“Quantas vezes ele salta?”</a:t>
            </a:r>
            <a:br>
              <a:rPr lang="pt-PT" dirty="0"/>
            </a:br>
            <a:r>
              <a:rPr lang="pt-PT" dirty="0"/>
              <a:t>“Conseguem fazer dois saltos?”</a:t>
            </a:r>
          </a:p>
          <a:p>
            <a:r>
              <a:rPr lang="pt-PT" b="1" dirty="0"/>
              <a:t>Orientação:</a:t>
            </a:r>
            <a:br>
              <a:rPr lang="pt-PT" dirty="0"/>
            </a:br>
            <a:r>
              <a:rPr lang="pt-PT" dirty="0"/>
              <a:t>O/a educador/a deve reforçar que os dois cartões indicam a mesma ação repetida. Deve pedir às crianças que executem apenas dois saltos, ajudando-as a perceber que o </a:t>
            </a:r>
            <a:r>
              <a:rPr lang="pt-PT" dirty="0" err="1"/>
              <a:t>loop</a:t>
            </a:r>
            <a:r>
              <a:rPr lang="pt-PT" dirty="0"/>
              <a:t> também tem uma quantidade: repetir, mas parar quando a repetição termina.</a:t>
            </a:r>
          </a:p>
          <a:p>
            <a:r>
              <a:rPr lang="pt-PT" b="1" dirty="0"/>
              <a:t>Ideia-chave:</a:t>
            </a:r>
            <a:br>
              <a:rPr lang="pt-PT" dirty="0"/>
            </a:br>
            <a:r>
              <a:rPr lang="pt-PT" dirty="0"/>
              <a:t>Um </a:t>
            </a:r>
            <a:r>
              <a:rPr lang="pt-PT" dirty="0" err="1"/>
              <a:t>loop</a:t>
            </a:r>
            <a:r>
              <a:rPr lang="pt-PT" dirty="0"/>
              <a:t> diz-nos que uma ação se repete.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B4DA71-B8D9-E74C-2B49-F47D552C43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9215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5FA2CE-158F-7C3A-F561-21A5493DF4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A9D125-525E-29BC-A6C4-DAECB342E3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76A7E1-82B8-B545-C2B6-E7C1EFA409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="1" dirty="0"/>
              <a:t>Objetivo:</a:t>
            </a:r>
            <a:br>
              <a:rPr lang="pt-PT" dirty="0"/>
            </a:br>
            <a:r>
              <a:rPr lang="pt-PT" dirty="0"/>
              <a:t>Apresentar os gestos que as crianças devem executar fisicamente: bater palmas e saltar.</a:t>
            </a:r>
          </a:p>
          <a:p>
            <a:r>
              <a:rPr lang="pt-PT" b="1" dirty="0"/>
              <a:t>Fala sugerida:</a:t>
            </a:r>
            <a:br>
              <a:rPr lang="pt-PT" dirty="0"/>
            </a:br>
            <a:r>
              <a:rPr lang="pt-PT" dirty="0"/>
              <a:t>“Agora temos dois cartões. Este mostra bater palmas. Este mostra saltar. Vamos olhar bem para os gestos e fazer igual com o nosso corpo.”</a:t>
            </a:r>
          </a:p>
          <a:p>
            <a:r>
              <a:rPr lang="pt-PT" b="1" dirty="0"/>
              <a:t>Perguntas para as crianças:</a:t>
            </a:r>
            <a:br>
              <a:rPr lang="pt-PT" dirty="0"/>
            </a:br>
            <a:r>
              <a:rPr lang="pt-PT" dirty="0"/>
              <a:t>“Qual é o gesto do primeiro cartão?”</a:t>
            </a:r>
            <a:br>
              <a:rPr lang="pt-PT" dirty="0"/>
            </a:br>
            <a:r>
              <a:rPr lang="pt-PT" dirty="0"/>
              <a:t>“Qual é o gesto do segundo cartão?”</a:t>
            </a:r>
            <a:br>
              <a:rPr lang="pt-PT" dirty="0"/>
            </a:br>
            <a:r>
              <a:rPr lang="pt-PT" dirty="0"/>
              <a:t>“Que gesto fazemos com as mãos?”</a:t>
            </a:r>
            <a:br>
              <a:rPr lang="pt-PT" dirty="0"/>
            </a:br>
            <a:r>
              <a:rPr lang="pt-PT" dirty="0"/>
              <a:t>“Que gesto fazemos com o corpo todo?”</a:t>
            </a:r>
          </a:p>
          <a:p>
            <a:r>
              <a:rPr lang="pt-PT" b="1" dirty="0"/>
              <a:t>Orientação:</a:t>
            </a:r>
            <a:br>
              <a:rPr lang="pt-PT" dirty="0"/>
            </a:br>
            <a:r>
              <a:rPr lang="pt-PT" dirty="0"/>
              <a:t>Usar este slide como momento ativo. Apresentar cada cartão e pedir às crianças que executem o gesto correspondente. Primeiro todos batem palmas; depois todos saltam. Se necessário, repetir lentamente para garantir que todas as crianças associam cada imagem ao gesto correto.</a:t>
            </a:r>
          </a:p>
          <a:p>
            <a:r>
              <a:rPr lang="pt-PT" b="1" dirty="0"/>
              <a:t>Ideia-chave:</a:t>
            </a:r>
            <a:br>
              <a:rPr lang="pt-PT" dirty="0"/>
            </a:br>
            <a:r>
              <a:rPr lang="pt-PT" dirty="0"/>
              <a:t>Os cartões mostram ações que podemos repetir com o corpo.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CA1806-B900-482B-2966-79DB63556A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316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012AD3-0386-3C55-234A-DDAF03D722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314952-D79F-1131-819D-5EB0BDEB20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455B66-1763-4501-FA71-C2F5C05036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="1" dirty="0"/>
              <a:t>Objetivo:</a:t>
            </a:r>
            <a:br>
              <a:rPr lang="pt-PT" dirty="0"/>
            </a:br>
            <a:r>
              <a:rPr lang="pt-PT" dirty="0"/>
              <a:t>Desenvolver a capacidade de observar uma repetição e antecipar o gesto que deve aparecer a seguir.</a:t>
            </a:r>
          </a:p>
          <a:p>
            <a:r>
              <a:rPr lang="pt-PT" b="1" dirty="0"/>
              <a:t>Fala sugerida:</a:t>
            </a:r>
            <a:br>
              <a:rPr lang="pt-PT" dirty="0"/>
            </a:br>
            <a:r>
              <a:rPr lang="pt-PT" dirty="0"/>
              <a:t>“Agora temos uma sequência: bater palmas, saltar, bater palmas… mas o último cartão está vazio. O que acham que deve aparecer aqui?”</a:t>
            </a:r>
          </a:p>
          <a:p>
            <a:r>
              <a:rPr lang="pt-PT" b="1" dirty="0"/>
              <a:t>Perguntas para as crianças:</a:t>
            </a:r>
            <a:br>
              <a:rPr lang="pt-PT" dirty="0"/>
            </a:br>
            <a:r>
              <a:rPr lang="pt-PT" dirty="0"/>
              <a:t>“Qual é o primeiro gesto?”</a:t>
            </a:r>
            <a:br>
              <a:rPr lang="pt-PT" dirty="0"/>
            </a:br>
            <a:r>
              <a:rPr lang="pt-PT" dirty="0"/>
              <a:t>“Qual é o segundo gesto?”</a:t>
            </a:r>
            <a:br>
              <a:rPr lang="pt-PT" dirty="0"/>
            </a:br>
            <a:r>
              <a:rPr lang="pt-PT" dirty="0"/>
              <a:t>“Qual aparece outra vez?”</a:t>
            </a:r>
            <a:br>
              <a:rPr lang="pt-PT" dirty="0"/>
            </a:br>
            <a:r>
              <a:rPr lang="pt-PT" dirty="0"/>
              <a:t>“Então, qual acham que falta no último cartão?”</a:t>
            </a:r>
            <a:br>
              <a:rPr lang="pt-PT" dirty="0"/>
            </a:br>
            <a:r>
              <a:rPr lang="pt-PT" dirty="0"/>
              <a:t>“Como sabem?”</a:t>
            </a:r>
          </a:p>
          <a:p>
            <a:r>
              <a:rPr lang="pt-PT" b="1" dirty="0"/>
              <a:t>Orientação:</a:t>
            </a:r>
            <a:br>
              <a:rPr lang="pt-PT" dirty="0"/>
            </a:br>
            <a:r>
              <a:rPr lang="pt-PT" dirty="0"/>
              <a:t>Deixar o último cartão vazio inicialmente. As crianças devem observar o padrão visual: palmas, salto, palmas, __. Antes de avançar a animação, recolher hipóteses e pedir justificação. Depois de as crianças responderem, revelar o gesto correto e executar a sequência completa com o grupo.</a:t>
            </a:r>
          </a:p>
          <a:p>
            <a:r>
              <a:rPr lang="pt-PT" b="1" dirty="0"/>
              <a:t>Ideia-chave:</a:t>
            </a:r>
            <a:br>
              <a:rPr lang="pt-PT" dirty="0"/>
            </a:br>
            <a:r>
              <a:rPr lang="pt-PT" dirty="0"/>
              <a:t>Quando uma sequência se repete, podemos descobrir o que vem a seguir.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53BFB0-B14C-9E22-FAA6-8840B4BC5D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4661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47780F-8718-2ED7-E989-A7B3AB588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DFD1BF-C180-7EBB-45AE-A5B271D62E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66C176-943F-AB12-83D6-CCA2F51AC8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="1" dirty="0"/>
              <a:t>Objetivo:</a:t>
            </a:r>
            <a:br>
              <a:rPr lang="pt-PT" dirty="0"/>
            </a:br>
            <a:r>
              <a:rPr lang="pt-PT" dirty="0"/>
              <a:t>Preparar as crianças para a atividade prática, na qual irão organizar cartões com gestos repetidos.</a:t>
            </a:r>
          </a:p>
          <a:p>
            <a:r>
              <a:rPr lang="pt-PT" b="1" dirty="0"/>
              <a:t>Fala sugerida:</a:t>
            </a:r>
            <a:br>
              <a:rPr lang="pt-PT" dirty="0"/>
            </a:br>
            <a:r>
              <a:rPr lang="pt-PT" dirty="0"/>
              <a:t>“Agora vamos fazer uma atividade com cartões. Tal como vimos nos slides, os cartões mostram gestos. Vamos olhar para eles, pensar na ordem e descobrir como a sequência se repete.”</a:t>
            </a:r>
          </a:p>
          <a:p>
            <a:r>
              <a:rPr lang="pt-PT" b="1" dirty="0"/>
              <a:t>Perguntas para as crianças:</a:t>
            </a:r>
            <a:br>
              <a:rPr lang="pt-PT" dirty="0"/>
            </a:br>
            <a:r>
              <a:rPr lang="pt-PT" dirty="0"/>
              <a:t>“Que cartões conseguem ver?”</a:t>
            </a:r>
            <a:br>
              <a:rPr lang="pt-PT" dirty="0"/>
            </a:br>
            <a:r>
              <a:rPr lang="pt-PT" dirty="0"/>
              <a:t>“Há cartões iguais?”</a:t>
            </a:r>
            <a:br>
              <a:rPr lang="pt-PT" dirty="0"/>
            </a:br>
            <a:r>
              <a:rPr lang="pt-PT" dirty="0"/>
              <a:t>“Como podemos organizar estes gestos?”</a:t>
            </a:r>
            <a:br>
              <a:rPr lang="pt-PT" dirty="0"/>
            </a:br>
            <a:r>
              <a:rPr lang="pt-PT" dirty="0"/>
              <a:t>“Depois de organizar, conseguimos fazer a sequência com o corpo?”</a:t>
            </a:r>
          </a:p>
          <a:p>
            <a:r>
              <a:rPr lang="pt-PT" b="1" dirty="0"/>
              <a:t>Orientação:</a:t>
            </a:r>
            <a:br>
              <a:rPr lang="pt-PT" dirty="0"/>
            </a:br>
            <a:r>
              <a:rPr lang="pt-PT" dirty="0"/>
              <a:t>Este slide deve funcionar como transição entre a exploração no ecrã e a atividade prática em papel. Explicar que as crianças vão trabalhar com cartões semelhantes aos dos slides, podendo ordenar, completar ou construir pequenas sequências de gestos. Antes de iniciar a ficha, recordar os gestos trabalhados: bater palmas e saltar.</a:t>
            </a:r>
          </a:p>
          <a:p>
            <a:r>
              <a:rPr lang="pt-PT" b="1" dirty="0"/>
              <a:t>Ideia-chave:</a:t>
            </a:r>
            <a:br>
              <a:rPr lang="pt-PT" dirty="0"/>
            </a:br>
            <a:r>
              <a:rPr lang="pt-PT" dirty="0"/>
              <a:t>Depois de observar o </a:t>
            </a:r>
            <a:r>
              <a:rPr lang="pt-PT" dirty="0" err="1"/>
              <a:t>loop</a:t>
            </a:r>
            <a:r>
              <a:rPr lang="pt-PT" dirty="0"/>
              <a:t>, podemos construí-lo com cartões e executá-lo com o corpo.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7F9655-822A-F692-5F13-9F6E37DA19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234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32B84FED-6A4C-C47D-F4B4-9A7DDB66F22C}"/>
              </a:ext>
            </a:extLst>
          </p:cNvPr>
          <p:cNvSpPr/>
          <p:nvPr userDrawn="1"/>
        </p:nvSpPr>
        <p:spPr>
          <a:xfrm>
            <a:off x="1503681" y="6329680"/>
            <a:ext cx="10688319" cy="528321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PT" dirty="0">
                <a:solidFill>
                  <a:srgbClr val="C5E0B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Ciências da Computação | 7. O </a:t>
            </a:r>
            <a:r>
              <a:rPr lang="pt-PT" dirty="0" err="1">
                <a:solidFill>
                  <a:srgbClr val="C5E0B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loop</a:t>
            </a:r>
            <a:endParaRPr lang="pt-PT" dirty="0">
              <a:solidFill>
                <a:srgbClr val="C5E0B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B64B3455-6CDC-2576-9006-7FEDED2E1854}"/>
              </a:ext>
            </a:extLst>
          </p:cNvPr>
          <p:cNvSpPr/>
          <p:nvPr userDrawn="1"/>
        </p:nvSpPr>
        <p:spPr>
          <a:xfrm>
            <a:off x="0" y="6329680"/>
            <a:ext cx="3027680" cy="5283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>
                <a:solidFill>
                  <a:srgbClr val="3B3838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Educação Pré-Escolar</a:t>
            </a:r>
          </a:p>
        </p:txBody>
      </p:sp>
    </p:spTree>
    <p:extLst>
      <p:ext uri="{BB962C8B-B14F-4D97-AF65-F5344CB8AC3E}">
        <p14:creationId xmlns:p14="http://schemas.microsoft.com/office/powerpoint/2010/main" val="1673155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m texto&#10;&#10;Descrição gerada automaticamente">
            <a:extLst>
              <a:ext uri="{FF2B5EF4-FFF2-40B4-BE49-F238E27FC236}">
                <a16:creationId xmlns:a16="http://schemas.microsoft.com/office/drawing/2014/main" id="{44D97AFE-E1F8-30E1-C03F-93940215D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912" y="2921176"/>
            <a:ext cx="5276088" cy="1015645"/>
          </a:xfrm>
          <a:prstGeom prst="rect">
            <a:avLst/>
          </a:prstGeom>
        </p:spPr>
      </p:pic>
      <p:pic>
        <p:nvPicPr>
          <p:cNvPr id="3" name="Imagem 2" descr="Uma imagem com Gráficos, clipart, design gráfico&#10;&#10;Descrição gerada automaticamente">
            <a:extLst>
              <a:ext uri="{FF2B5EF4-FFF2-40B4-BE49-F238E27FC236}">
                <a16:creationId xmlns:a16="http://schemas.microsoft.com/office/drawing/2014/main" id="{C232C207-6F56-F459-EB44-9AAACB5FAB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9561" y="2759571"/>
            <a:ext cx="3628920" cy="132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062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A9FF02-6CC2-231E-376E-F14FC5D945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>
            <a:extLst>
              <a:ext uri="{FF2B5EF4-FFF2-40B4-BE49-F238E27FC236}">
                <a16:creationId xmlns:a16="http://schemas.microsoft.com/office/drawing/2014/main" id="{4DCBC3C4-0761-9C27-3C73-D13786BDB7A9}"/>
              </a:ext>
            </a:extLst>
          </p:cNvPr>
          <p:cNvSpPr/>
          <p:nvPr/>
        </p:nvSpPr>
        <p:spPr>
          <a:xfrm>
            <a:off x="320040" y="530352"/>
            <a:ext cx="7498080" cy="640080"/>
          </a:xfrm>
          <a:prstGeom prst="rect">
            <a:avLst/>
          </a:prstGeom>
          <a:noFill/>
          <a:ln/>
          <a:effectLst>
            <a:outerShdw blurRad="12700" dist="50800" dir="2700000" algn="bl" rotWithShape="0">
              <a:srgbClr val="FFFFFF">
                <a:alpha val="55000"/>
              </a:srgbClr>
            </a:outerShdw>
          </a:effectLst>
        </p:spPr>
        <p:txBody>
          <a:bodyPr wrap="square" lIns="508" tIns="508" rIns="508" bIns="508" rtlCol="0" anchor="ctr">
            <a:normAutofit lnSpcReduction="10000"/>
          </a:bodyPr>
          <a:lstStyle/>
          <a:p>
            <a:pPr marL="0" indent="0" algn="l">
              <a:buNone/>
            </a:pPr>
            <a:endParaRPr lang="en-US" sz="42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6B32CED-6CA3-9542-9E05-E166409E7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303B12FA-2DAF-3864-5AF4-1CD8C1A1B258}"/>
              </a:ext>
            </a:extLst>
          </p:cNvPr>
          <p:cNvSpPr/>
          <p:nvPr/>
        </p:nvSpPr>
        <p:spPr>
          <a:xfrm>
            <a:off x="265283" y="395723"/>
            <a:ext cx="1633781" cy="27699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pt-PT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Atividade 7 - O </a:t>
            </a:r>
            <a:r>
              <a:rPr lang="pt-PT" sz="12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loop</a:t>
            </a:r>
            <a:endParaRPr lang="pt-PT" sz="12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649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F79A18-C159-E0AD-1FFA-59E23A4F1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0520C6C0-A746-A4C6-5C84-BA81A6D3B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" y="0"/>
            <a:ext cx="12185522" cy="6323773"/>
          </a:xfrm>
          <a:prstGeom prst="rect">
            <a:avLst/>
          </a:prstGeom>
        </p:spPr>
      </p:pic>
      <p:sp>
        <p:nvSpPr>
          <p:cNvPr id="4" name="Text 1">
            <a:extLst>
              <a:ext uri="{FF2B5EF4-FFF2-40B4-BE49-F238E27FC236}">
                <a16:creationId xmlns:a16="http://schemas.microsoft.com/office/drawing/2014/main" id="{8D90C1E8-E921-561A-FA23-58CE3EA87F89}"/>
              </a:ext>
            </a:extLst>
          </p:cNvPr>
          <p:cNvSpPr/>
          <p:nvPr/>
        </p:nvSpPr>
        <p:spPr>
          <a:xfrm>
            <a:off x="320040" y="530352"/>
            <a:ext cx="7498080" cy="640080"/>
          </a:xfrm>
          <a:prstGeom prst="rect">
            <a:avLst/>
          </a:prstGeom>
          <a:noFill/>
          <a:ln/>
          <a:effectLst>
            <a:outerShdw blurRad="12700" dist="50800" dir="2700000" algn="bl" rotWithShape="0">
              <a:srgbClr val="FFFFFF">
                <a:alpha val="55000"/>
              </a:srgbClr>
            </a:outerShdw>
          </a:effectLst>
        </p:spPr>
        <p:txBody>
          <a:bodyPr wrap="square" lIns="508" tIns="508" rIns="508" bIns="508" rtlCol="0" anchor="ctr">
            <a:normAutofit lnSpcReduction="10000"/>
          </a:bodyPr>
          <a:lstStyle/>
          <a:p>
            <a:pPr marL="0" indent="0" algn="l">
              <a:buNone/>
            </a:pPr>
            <a:endParaRPr lang="en-US" sz="4200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8FF29161-CBC3-EFC8-AD60-885C44FB27AD}"/>
              </a:ext>
            </a:extLst>
          </p:cNvPr>
          <p:cNvSpPr/>
          <p:nvPr/>
        </p:nvSpPr>
        <p:spPr>
          <a:xfrm>
            <a:off x="265283" y="395723"/>
            <a:ext cx="2149948" cy="27699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pt-PT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Atividade 7 - Bater palmas </a:t>
            </a:r>
          </a:p>
        </p:txBody>
      </p:sp>
    </p:spTree>
    <p:extLst>
      <p:ext uri="{BB962C8B-B14F-4D97-AF65-F5344CB8AC3E}">
        <p14:creationId xmlns:p14="http://schemas.microsoft.com/office/powerpoint/2010/main" val="14076820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AF7C1-038B-DB80-7025-5E083518B2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>
            <a:extLst>
              <a:ext uri="{FF2B5EF4-FFF2-40B4-BE49-F238E27FC236}">
                <a16:creationId xmlns:a16="http://schemas.microsoft.com/office/drawing/2014/main" id="{AF8CF94E-F4BB-75C4-7237-0D5CB63E5532}"/>
              </a:ext>
            </a:extLst>
          </p:cNvPr>
          <p:cNvSpPr/>
          <p:nvPr/>
        </p:nvSpPr>
        <p:spPr>
          <a:xfrm>
            <a:off x="320040" y="530352"/>
            <a:ext cx="7498080" cy="640080"/>
          </a:xfrm>
          <a:prstGeom prst="rect">
            <a:avLst/>
          </a:prstGeom>
          <a:noFill/>
          <a:ln/>
          <a:effectLst>
            <a:outerShdw blurRad="12700" dist="50800" dir="2700000" algn="bl" rotWithShape="0">
              <a:srgbClr val="FFFFFF">
                <a:alpha val="55000"/>
              </a:srgbClr>
            </a:outerShdw>
          </a:effectLst>
        </p:spPr>
        <p:txBody>
          <a:bodyPr wrap="square" lIns="508" tIns="508" rIns="508" bIns="508" rtlCol="0" anchor="ctr">
            <a:normAutofit lnSpcReduction="10000"/>
          </a:bodyPr>
          <a:lstStyle/>
          <a:p>
            <a:pPr marL="0" indent="0" algn="l">
              <a:buNone/>
            </a:pPr>
            <a:endParaRPr lang="en-US" sz="4200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D4A33D34-55B9-27F5-2951-7398A4F6D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" y="0"/>
            <a:ext cx="12185522" cy="6323776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CA24BE82-817C-A0E8-AF01-B6CCE417B4A8}"/>
              </a:ext>
            </a:extLst>
          </p:cNvPr>
          <p:cNvSpPr/>
          <p:nvPr/>
        </p:nvSpPr>
        <p:spPr>
          <a:xfrm>
            <a:off x="265283" y="395723"/>
            <a:ext cx="2509020" cy="27699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pt-PT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Atividade 7 - Saltar duas vezes </a:t>
            </a:r>
          </a:p>
        </p:txBody>
      </p:sp>
    </p:spTree>
    <p:extLst>
      <p:ext uri="{BB962C8B-B14F-4D97-AF65-F5344CB8AC3E}">
        <p14:creationId xmlns:p14="http://schemas.microsoft.com/office/powerpoint/2010/main" val="440259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B50518-6973-C3B5-1CFF-BB504926B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6239944A-54DB-88A2-C897-970ECADED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" y="0"/>
            <a:ext cx="12185522" cy="6323774"/>
          </a:xfrm>
          <a:prstGeom prst="rect">
            <a:avLst/>
          </a:prstGeom>
        </p:spPr>
      </p:pic>
      <p:sp>
        <p:nvSpPr>
          <p:cNvPr id="4" name="Text 1">
            <a:extLst>
              <a:ext uri="{FF2B5EF4-FFF2-40B4-BE49-F238E27FC236}">
                <a16:creationId xmlns:a16="http://schemas.microsoft.com/office/drawing/2014/main" id="{75625B14-F727-B323-5605-90F41B595F0F}"/>
              </a:ext>
            </a:extLst>
          </p:cNvPr>
          <p:cNvSpPr/>
          <p:nvPr/>
        </p:nvSpPr>
        <p:spPr>
          <a:xfrm>
            <a:off x="320040" y="530352"/>
            <a:ext cx="7498080" cy="640080"/>
          </a:xfrm>
          <a:prstGeom prst="rect">
            <a:avLst/>
          </a:prstGeom>
          <a:noFill/>
          <a:ln/>
          <a:effectLst>
            <a:outerShdw blurRad="12700" dist="50800" dir="2700000" algn="bl" rotWithShape="0">
              <a:srgbClr val="FFFFFF">
                <a:alpha val="55000"/>
              </a:srgbClr>
            </a:outerShdw>
          </a:effectLst>
        </p:spPr>
        <p:txBody>
          <a:bodyPr wrap="square" lIns="508" tIns="508" rIns="508" bIns="508" rtlCol="0" anchor="ctr">
            <a:normAutofit lnSpcReduction="10000"/>
          </a:bodyPr>
          <a:lstStyle/>
          <a:p>
            <a:pPr marL="0" indent="0" algn="l">
              <a:buNone/>
            </a:pPr>
            <a:endParaRPr lang="en-US" sz="4200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6D5F3681-B155-2757-B129-A55B8AAE6191}"/>
              </a:ext>
            </a:extLst>
          </p:cNvPr>
          <p:cNvSpPr/>
          <p:nvPr/>
        </p:nvSpPr>
        <p:spPr>
          <a:xfrm>
            <a:off x="265283" y="395723"/>
            <a:ext cx="2595582" cy="27699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pt-PT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Atividade 7 - Gestos para repetir </a:t>
            </a:r>
          </a:p>
        </p:txBody>
      </p:sp>
    </p:spTree>
    <p:extLst>
      <p:ext uri="{BB962C8B-B14F-4D97-AF65-F5344CB8AC3E}">
        <p14:creationId xmlns:p14="http://schemas.microsoft.com/office/powerpoint/2010/main" val="2225273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15103B-E419-F78A-8AC2-3680FD2455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48CE2BF0-A096-D19F-4B60-08937159F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" y="0"/>
            <a:ext cx="12185522" cy="6323776"/>
          </a:xfrm>
          <a:prstGeom prst="rect">
            <a:avLst/>
          </a:prstGeom>
        </p:spPr>
      </p:pic>
      <p:sp>
        <p:nvSpPr>
          <p:cNvPr id="4" name="Text 1">
            <a:extLst>
              <a:ext uri="{FF2B5EF4-FFF2-40B4-BE49-F238E27FC236}">
                <a16:creationId xmlns:a16="http://schemas.microsoft.com/office/drawing/2014/main" id="{D25B621A-C551-62CF-B07B-E434236FD368}"/>
              </a:ext>
            </a:extLst>
          </p:cNvPr>
          <p:cNvSpPr/>
          <p:nvPr/>
        </p:nvSpPr>
        <p:spPr>
          <a:xfrm>
            <a:off x="320040" y="530352"/>
            <a:ext cx="7498080" cy="640080"/>
          </a:xfrm>
          <a:prstGeom prst="rect">
            <a:avLst/>
          </a:prstGeom>
          <a:noFill/>
          <a:ln/>
          <a:effectLst>
            <a:outerShdw blurRad="12700" dist="50800" dir="2700000" algn="bl" rotWithShape="0">
              <a:srgbClr val="FFFFFF">
                <a:alpha val="55000"/>
              </a:srgbClr>
            </a:outerShdw>
          </a:effectLst>
        </p:spPr>
        <p:txBody>
          <a:bodyPr wrap="square" lIns="508" tIns="508" rIns="508" bIns="508" rtlCol="0" anchor="ctr">
            <a:normAutofit lnSpcReduction="10000"/>
          </a:bodyPr>
          <a:lstStyle/>
          <a:p>
            <a:pPr marL="0" indent="0" algn="l">
              <a:buNone/>
            </a:pPr>
            <a:endParaRPr lang="en-US" sz="4200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A2C9CF92-2F8A-B41E-1B7B-CA1E4C8E6048}"/>
              </a:ext>
            </a:extLst>
          </p:cNvPr>
          <p:cNvSpPr/>
          <p:nvPr/>
        </p:nvSpPr>
        <p:spPr>
          <a:xfrm>
            <a:off x="265283" y="395723"/>
            <a:ext cx="3171061" cy="27699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pt-PT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Atividade 7 - Descobrir o gesto que falta 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E50AD117-A10D-32EE-FDFE-8B9E85B6C4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3564" y="1921337"/>
            <a:ext cx="1820405" cy="259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57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EFC2A5-715B-8D26-1A4D-2FCD34BBC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0" descr="/mnt/data/a_warm_softly_colored_children_s_illustration_of_batch_7.png">
            <a:extLst>
              <a:ext uri="{FF2B5EF4-FFF2-40B4-BE49-F238E27FC236}">
                <a16:creationId xmlns:a16="http://schemas.microsoft.com/office/drawing/2014/main" id="{F34BCD6D-E955-59D7-14FE-9471E2D1BF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0" y="0"/>
            <a:ext cx="12191695" cy="6323774"/>
          </a:xfrm>
          <a:prstGeom prst="rect">
            <a:avLst/>
          </a:prstGeom>
        </p:spPr>
      </p:pic>
      <p:sp>
        <p:nvSpPr>
          <p:cNvPr id="4" name="Text 1">
            <a:extLst>
              <a:ext uri="{FF2B5EF4-FFF2-40B4-BE49-F238E27FC236}">
                <a16:creationId xmlns:a16="http://schemas.microsoft.com/office/drawing/2014/main" id="{CF25D262-46E3-9085-AF55-B7DDA065C5EB}"/>
              </a:ext>
            </a:extLst>
          </p:cNvPr>
          <p:cNvSpPr/>
          <p:nvPr/>
        </p:nvSpPr>
        <p:spPr>
          <a:xfrm>
            <a:off x="320040" y="530352"/>
            <a:ext cx="7498080" cy="640080"/>
          </a:xfrm>
          <a:prstGeom prst="rect">
            <a:avLst/>
          </a:prstGeom>
          <a:noFill/>
          <a:ln/>
          <a:effectLst>
            <a:outerShdw blurRad="12700" dist="50800" dir="2700000" algn="bl" rotWithShape="0">
              <a:srgbClr val="FFFFFF">
                <a:alpha val="55000"/>
              </a:srgbClr>
            </a:outerShdw>
          </a:effectLst>
        </p:spPr>
        <p:txBody>
          <a:bodyPr wrap="square" lIns="508" tIns="508" rIns="508" bIns="508" rtlCol="0" anchor="ctr">
            <a:normAutofit lnSpcReduction="10000"/>
          </a:bodyPr>
          <a:lstStyle/>
          <a:p>
            <a:pPr marL="0" indent="0" algn="l">
              <a:buNone/>
            </a:pPr>
            <a:endParaRPr lang="en-US" sz="4200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76DECAB-F67C-A2E7-EAC8-F4E1E95B5E5D}"/>
              </a:ext>
            </a:extLst>
          </p:cNvPr>
          <p:cNvSpPr/>
          <p:nvPr/>
        </p:nvSpPr>
        <p:spPr>
          <a:xfrm>
            <a:off x="265283" y="395723"/>
            <a:ext cx="2992679" cy="27699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pt-PT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Atividade 7 - Vamos construir um </a:t>
            </a:r>
            <a:r>
              <a:rPr lang="pt-PT" sz="12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loop</a:t>
            </a:r>
            <a:endParaRPr lang="pt-PT" sz="12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1259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>
            <a:extLst>
              <a:ext uri="{FF2B5EF4-FFF2-40B4-BE49-F238E27FC236}">
                <a16:creationId xmlns:a16="http://schemas.microsoft.com/office/drawing/2014/main" id="{C9A6BBD7-3C6E-109A-E792-20D7D816BBDB}"/>
              </a:ext>
            </a:extLst>
          </p:cNvPr>
          <p:cNvGrpSpPr/>
          <p:nvPr/>
        </p:nvGrpSpPr>
        <p:grpSpPr>
          <a:xfrm>
            <a:off x="2448529" y="2352527"/>
            <a:ext cx="7294941" cy="2152946"/>
            <a:chOff x="2448529" y="2376012"/>
            <a:chExt cx="7294941" cy="2152946"/>
          </a:xfrm>
        </p:grpSpPr>
        <p:grpSp>
          <p:nvGrpSpPr>
            <p:cNvPr id="2" name="Agrupar 1">
              <a:extLst>
                <a:ext uri="{FF2B5EF4-FFF2-40B4-BE49-F238E27FC236}">
                  <a16:creationId xmlns:a16="http://schemas.microsoft.com/office/drawing/2014/main" id="{27B95707-9F03-4C26-24A4-C764E1CD20B0}"/>
                </a:ext>
              </a:extLst>
            </p:cNvPr>
            <p:cNvGrpSpPr/>
            <p:nvPr/>
          </p:nvGrpSpPr>
          <p:grpSpPr>
            <a:xfrm>
              <a:off x="2448529" y="2376012"/>
              <a:ext cx="7294941" cy="1180002"/>
              <a:chOff x="2491039" y="4757542"/>
              <a:chExt cx="7294941" cy="1180002"/>
            </a:xfrm>
          </p:grpSpPr>
          <p:pic>
            <p:nvPicPr>
              <p:cNvPr id="3" name="Picture 2" descr="cc logo">
                <a:extLst>
                  <a:ext uri="{FF2B5EF4-FFF2-40B4-BE49-F238E27FC236}">
                    <a16:creationId xmlns:a16="http://schemas.microsoft.com/office/drawing/2014/main" id="{245D9EC2-DEDF-A92F-9F84-662EAA7A5CC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91039" y="4757542"/>
                <a:ext cx="1167302" cy="11673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85FA25CB-5DB7-912E-DBC5-10F32002C1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23039" y="4757542"/>
                <a:ext cx="1167302" cy="11673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15C02B3A-4014-35AD-0313-AFB291486B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5039" y="4760828"/>
                <a:ext cx="1176716" cy="11767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DD431831-5820-BEEC-4E88-F2D3145BDB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09264" y="4760828"/>
                <a:ext cx="1176716" cy="11767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990C9D17-AF2E-C02B-C70B-94B7B09A87CA}"/>
                </a:ext>
              </a:extLst>
            </p:cNvPr>
            <p:cNvSpPr/>
            <p:nvPr/>
          </p:nvSpPr>
          <p:spPr>
            <a:xfrm>
              <a:off x="3048000" y="3656924"/>
              <a:ext cx="6096000" cy="87203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</a:pPr>
              <a:r>
                <a:rPr lang="pt-PT" dirty="0">
                  <a:latin typeface="Helvetica" panose="020B0604020202020204" pitchFamily="34" charset="0"/>
                  <a:ea typeface="Calibri" panose="020F0502020204030204" pitchFamily="34" charset="0"/>
                  <a:cs typeface="Helvetica" panose="020B0604020202020204" pitchFamily="34" charset="0"/>
                </a:rPr>
                <a:t> </a:t>
              </a:r>
              <a:r>
                <a:rPr lang="pt-PT" dirty="0">
                  <a:solidFill>
                    <a:srgbClr val="000000"/>
                  </a:solidFill>
                  <a:latin typeface="Helvetica" panose="020B0604020202020204" pitchFamily="34" charset="0"/>
                  <a:ea typeface="Verdana" panose="020B0604030504040204" pitchFamily="34" charset="0"/>
                  <a:cs typeface="Helvetica" panose="020B0604020202020204" pitchFamily="34" charset="0"/>
                </a:rPr>
                <a:t>Atribuição-</a:t>
              </a:r>
              <a:r>
                <a:rPr lang="pt-PT" dirty="0" err="1">
                  <a:solidFill>
                    <a:srgbClr val="000000"/>
                  </a:solidFill>
                  <a:latin typeface="Helvetica" panose="020B0604020202020204" pitchFamily="34" charset="0"/>
                  <a:ea typeface="Verdana" panose="020B0604030504040204" pitchFamily="34" charset="0"/>
                  <a:cs typeface="Helvetica" panose="020B0604020202020204" pitchFamily="34" charset="0"/>
                </a:rPr>
                <a:t>NãoComercial</a:t>
              </a:r>
              <a:r>
                <a:rPr lang="pt-PT" dirty="0">
                  <a:solidFill>
                    <a:srgbClr val="000000"/>
                  </a:solidFill>
                  <a:latin typeface="Helvetica" panose="020B0604020202020204" pitchFamily="34" charset="0"/>
                  <a:ea typeface="Verdana" panose="020B0604030504040204" pitchFamily="34" charset="0"/>
                  <a:cs typeface="Helvetica" panose="020B0604020202020204" pitchFamily="34" charset="0"/>
                </a:rPr>
                <a:t>-</a:t>
              </a:r>
              <a:r>
                <a:rPr lang="pt-PT" dirty="0" err="1">
                  <a:solidFill>
                    <a:srgbClr val="000000"/>
                  </a:solidFill>
                  <a:latin typeface="Helvetica" panose="020B0604020202020204" pitchFamily="34" charset="0"/>
                  <a:ea typeface="Verdana" panose="020B0604030504040204" pitchFamily="34" charset="0"/>
                  <a:cs typeface="Helvetica" panose="020B0604020202020204" pitchFamily="34" charset="0"/>
                </a:rPr>
                <a:t>CompartilhaIgual</a:t>
              </a:r>
              <a:r>
                <a:rPr lang="pt-PT" dirty="0">
                  <a:solidFill>
                    <a:srgbClr val="000000"/>
                  </a:solidFill>
                  <a:latin typeface="Helvetica" panose="020B0604020202020204" pitchFamily="34" charset="0"/>
                  <a:ea typeface="Verdana" panose="020B0604030504040204" pitchFamily="34" charset="0"/>
                  <a:cs typeface="Helvetica" panose="020B0604020202020204" pitchFamily="34" charset="0"/>
                </a:rPr>
                <a:t> 4.0 Internacional (CC BY-NC-SA 4.0)</a:t>
              </a:r>
              <a:endParaRPr lang="pt-PT" b="1" dirty="0">
                <a:effectLst/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endParaRPr>
            </a:p>
          </p:txBody>
        </p:sp>
      </p:grpSp>
      <p:sp>
        <p:nvSpPr>
          <p:cNvPr id="8" name="CaixaDeTexto 7">
            <a:extLst>
              <a:ext uri="{FF2B5EF4-FFF2-40B4-BE49-F238E27FC236}">
                <a16:creationId xmlns:a16="http://schemas.microsoft.com/office/drawing/2014/main" id="{B046D6D4-88A6-480C-74F3-2F70ADA676BE}"/>
              </a:ext>
            </a:extLst>
          </p:cNvPr>
          <p:cNvSpPr txBox="1"/>
          <p:nvPr/>
        </p:nvSpPr>
        <p:spPr>
          <a:xfrm>
            <a:off x="2220791" y="5628070"/>
            <a:ext cx="77504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b="1" i="0" dirty="0">
                <a:solidFill>
                  <a:srgbClr val="222222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Nota: </a:t>
            </a:r>
            <a:r>
              <a:rPr lang="pt-PT" b="0" i="0" dirty="0">
                <a:solidFill>
                  <a:srgbClr val="222222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As imagens deste documento foram criadas com o GPT - 5.5</a:t>
            </a:r>
            <a:endParaRPr lang="pt-PT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540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</TotalTime>
  <Words>1060</Words>
  <Application>Microsoft Office PowerPoint</Application>
  <PresentationFormat>Ecrã Panorâmico</PresentationFormat>
  <Paragraphs>44</Paragraphs>
  <Slides>8</Slides>
  <Notes>7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8</vt:i4>
      </vt:variant>
    </vt:vector>
  </HeadingPairs>
  <TitlesOfParts>
    <vt:vector size="11" baseType="lpstr">
      <vt:lpstr>Arial</vt:lpstr>
      <vt:lpstr>Helvetica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Direção Regional de Educação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Aula 1 - O que é um computador?</dc:title>
  <dc:subject>Educação Pré-Escolar - Ciências da Computação</dc:subject>
  <dc:creator>Rodolfo Pinto</dc:creator>
  <cp:lastModifiedBy>Rodolfo Duarte Pinto</cp:lastModifiedBy>
  <cp:revision>7</cp:revision>
  <dcterms:created xsi:type="dcterms:W3CDTF">2026-05-19T10:35:13Z</dcterms:created>
  <dcterms:modified xsi:type="dcterms:W3CDTF">2026-06-23T11:32:50Z</dcterms:modified>
</cp:coreProperties>
</file>